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6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6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8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3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3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0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7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4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3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ED52-0843-40D6-AE6C-5A814FA9E492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17F2E-219D-44B1-AB11-27EFE03F7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1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40000"/>
              <a:lumOff val="60000"/>
            </a:schemeClr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309012">
            <a:off x="-676789" y="1167314"/>
            <a:ext cx="10002126" cy="1754326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stA="45000" endPos="38000" dir="5400000" sy="-100000" algn="bl" rotWithShape="0"/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ПРОТИВОПОЖАРНАЯ БЕЗОПАСНОСТЬ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3906" y="3872968"/>
            <a:ext cx="77552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Правила пожарной безопасности </a:t>
            </a:r>
            <a:endParaRPr lang="ru-RU" sz="4000" b="1" cap="none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40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 </a:t>
            </a:r>
            <a:r>
              <a:rPr lang="ru-RU" sz="40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школе для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1619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2">
                <a:lumMod val="60000"/>
                <a:lumOff val="40000"/>
              </a:schemeClr>
            </a:gs>
            <a:gs pos="5163">
              <a:schemeClr val="accent6">
                <a:lumMod val="75000"/>
              </a:schemeClr>
            </a:gs>
            <a:gs pos="4854">
              <a:srgbClr val="EBDA85"/>
            </a:gs>
            <a:gs pos="4236">
              <a:srgbClr val="DEDC95"/>
            </a:gs>
            <a:gs pos="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  <a:gs pos="29000">
              <a:srgbClr val="F7D875"/>
            </a:gs>
            <a:gs pos="48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6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821" y="258867"/>
            <a:ext cx="117307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Нельзя ходить в задымленном помещении в полный рост: дым всегда скапливается в верхней части комнаты или здания, поэтому лучше пригнуться, закрыв нос и рот платком, и выбираться из помещения.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Нельзя прятаться во время пожара под парту, в шкаф: от огня и дыма спрятаться невозможно.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При выходе из здания школы находиться в месте, указанном учителем.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Учащимся не разрешается участвовать в пожаротушении здания и эвакуации его имущества.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Обо всех причиненных травмах (раны, порезы, ушибы, ожоги и т.д.) учащиеся и их одноклассники обязаны немедленно сообщить учителю.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2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7" y="829733"/>
            <a:ext cx="9019823" cy="165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3285067" y="3443111"/>
            <a:ext cx="8161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Соблюдайте правила пожарной безопасности!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Сохраните здоровье свое и своих близких!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3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6">
                <a:lumMod val="40000"/>
                <a:lumOff val="60000"/>
              </a:schemeClr>
            </a:gs>
            <a:gs pos="5472">
              <a:srgbClr val="F7D875"/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010" y="356482"/>
            <a:ext cx="1127359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Запрещено</a:t>
            </a:r>
            <a:r>
              <a:rPr lang="ru-RU" sz="2800" dirty="0" smtClean="0">
                <a:solidFill>
                  <a:srgbClr val="002060"/>
                </a:solidFill>
              </a:rPr>
              <a:t> приносить в школу и пользоваться любыми зажигательными принадлежностями (спички, зажигалки, и т.п.).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" y="1540042"/>
            <a:ext cx="5305926" cy="466825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8" y="1636295"/>
            <a:ext cx="5037221" cy="45720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4796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63">
              <a:schemeClr val="accent6">
                <a:lumMod val="60000"/>
                <a:lumOff val="40000"/>
              </a:schemeClr>
            </a:gs>
            <a:gs pos="4854">
              <a:srgbClr val="EBDA85"/>
            </a:gs>
            <a:gs pos="4236">
              <a:srgbClr val="DEDC95"/>
            </a:gs>
            <a:gs pos="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  <a:gs pos="21000">
              <a:srgbClr val="F7D875"/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042" y="555140"/>
            <a:ext cx="1140593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glow rad="228600">
              <a:schemeClr val="accent6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Запрещено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приносить в школу взрывоопасные предметы (хлопушки, петарды, фейерверки) и играть с ними.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125" y="2237875"/>
            <a:ext cx="4851131" cy="3850104"/>
          </a:xfrm>
          <a:prstGeom prst="rect">
            <a:avLst/>
          </a:prstGeom>
          <a:scene3d>
            <a:camera prst="isometricRightUp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06" y="1629564"/>
            <a:ext cx="3966411" cy="3183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17" y="2237875"/>
            <a:ext cx="4950509" cy="3946357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790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63">
              <a:schemeClr val="accent6">
                <a:lumMod val="60000"/>
                <a:lumOff val="40000"/>
              </a:schemeClr>
            </a:gs>
            <a:gs pos="4854">
              <a:srgbClr val="EBDA85"/>
            </a:gs>
            <a:gs pos="4236">
              <a:srgbClr val="DEDC95"/>
            </a:gs>
            <a:gs pos="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  <a:gs pos="21000">
              <a:srgbClr val="F7D875"/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537" y="356481"/>
            <a:ext cx="11766885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>
            <a:glow rad="101600">
              <a:schemeClr val="accent5">
                <a:lumMod val="50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Запрещено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приносить и пользоваться в школе легковоспламеняющимися, горючими материалами и жидкостями, газовыми баллончиками.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7" y="1864895"/>
            <a:ext cx="5142669" cy="437949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78" y="2057400"/>
            <a:ext cx="5149517" cy="4106105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 extrusionH="76200" contourW="12700">
            <a:bevelT w="152400" h="50800" prst="softRound"/>
            <a:bevelB w="6350" h="82550"/>
            <a:extrusionClr>
              <a:srgbClr val="00B050"/>
            </a:extrusionClr>
            <a:contourClr>
              <a:srgbClr val="0070C0"/>
            </a:contourClr>
          </a:sp3d>
        </p:spPr>
      </p:pic>
    </p:spTree>
    <p:extLst>
      <p:ext uri="{BB962C8B-B14F-4D97-AF65-F5344CB8AC3E}">
        <p14:creationId xmlns:p14="http://schemas.microsoft.com/office/powerpoint/2010/main" val="13099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92D050"/>
            </a:gs>
            <a:gs pos="5163">
              <a:schemeClr val="accent6">
                <a:lumMod val="75000"/>
              </a:schemeClr>
            </a:gs>
            <a:gs pos="4854">
              <a:srgbClr val="EBDA85"/>
            </a:gs>
            <a:gs pos="4236">
              <a:srgbClr val="DEDC95"/>
            </a:gs>
            <a:gs pos="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  <a:gs pos="21000">
              <a:srgbClr val="F7D875"/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5940" y="128154"/>
            <a:ext cx="822167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</a:rPr>
              <a:t>Запрещено</a:t>
            </a:r>
            <a:r>
              <a:rPr lang="ru-RU" sz="2800" b="0" i="0" dirty="0" smtClean="0">
                <a:solidFill>
                  <a:srgbClr val="0070C0"/>
                </a:solidFill>
                <a:effectLst/>
              </a:rPr>
              <a:t> разводить костры на территории школы.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383"/>
            <a:ext cx="4381165" cy="3682332"/>
          </a:xfrm>
          <a:prstGeom prst="rect">
            <a:avLst/>
          </a:prstGeom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>
            <a:bevelT w="158750" h="120650" prst="angle"/>
            <a:bevelB w="25400" h="107950"/>
            <a:contourClr>
              <a:srgbClr val="92D050"/>
            </a:contourClr>
          </a:sp3d>
        </p:spPr>
      </p:pic>
      <p:sp>
        <p:nvSpPr>
          <p:cNvPr id="4" name="Стрелка вправо 3"/>
          <p:cNvSpPr/>
          <p:nvPr/>
        </p:nvSpPr>
        <p:spPr>
          <a:xfrm rot="20234175">
            <a:off x="4539414" y="2252982"/>
            <a:ext cx="1756610" cy="28875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73" y="651374"/>
            <a:ext cx="4771190" cy="28326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06" y="3469251"/>
            <a:ext cx="4099068" cy="297595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Выгнутая вправо стрелка 6"/>
          <p:cNvSpPr/>
          <p:nvPr/>
        </p:nvSpPr>
        <p:spPr>
          <a:xfrm rot="1528062">
            <a:off x="9982450" y="3815722"/>
            <a:ext cx="1046748" cy="2615743"/>
          </a:xfrm>
          <a:prstGeom prst="curved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6">
              <a:lumMod val="60000"/>
              <a:lumOff val="40000"/>
            </a:schemeClr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7854" y="446856"/>
            <a:ext cx="943275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FF0000"/>
                </a:solidFill>
                <a:effectLst/>
              </a:rPr>
              <a:t>Нельзя</a:t>
            </a:r>
            <a:r>
              <a:rPr lang="ru-RU" sz="2800" b="0" i="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без разрешения учителя включать в кабинете электрические приборы.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8697">
            <a:off x="563269" y="2124336"/>
            <a:ext cx="6091953" cy="3390149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83" y="2084826"/>
            <a:ext cx="5486400" cy="361188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 w="177800" h="203200" prst="divot"/>
            <a:bevelB w="152400" h="50800" prst="softRound"/>
          </a:sp3d>
        </p:spPr>
      </p:pic>
      <p:sp>
        <p:nvSpPr>
          <p:cNvPr id="8" name="Выгнутая вниз стрелка 7"/>
          <p:cNvSpPr/>
          <p:nvPr/>
        </p:nvSpPr>
        <p:spPr>
          <a:xfrm>
            <a:off x="5113743" y="5494067"/>
            <a:ext cx="2568420" cy="1010653"/>
          </a:xfrm>
          <a:prstGeom prst="curvedUpArrow">
            <a:avLst/>
          </a:prstGeom>
          <a:solidFill>
            <a:srgbClr val="FF0000"/>
          </a:solidFill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92D050"/>
            </a:gs>
            <a:gs pos="5163">
              <a:schemeClr val="accent6">
                <a:lumMod val="75000"/>
              </a:schemeClr>
            </a:gs>
            <a:gs pos="4854">
              <a:srgbClr val="EBDA85"/>
            </a:gs>
            <a:gs pos="4236">
              <a:srgbClr val="DEDC95"/>
            </a:gs>
            <a:gs pos="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  <a:gs pos="21000">
              <a:srgbClr val="F7D875"/>
            </a:gs>
            <a:gs pos="4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8251" y="295679"/>
            <a:ext cx="86772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ru-RU" sz="2800" b="0" i="0" dirty="0" smtClean="0">
                <a:solidFill>
                  <a:srgbClr val="FF0000"/>
                </a:solidFill>
                <a:effectLst/>
              </a:rPr>
              <a:t>Опыты проводятся только в кабинетах физики и химии.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4" y="922421"/>
            <a:ext cx="4463717" cy="297581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6" y="922420"/>
            <a:ext cx="4770089" cy="297581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трелка вправо 8"/>
          <p:cNvSpPr/>
          <p:nvPr/>
        </p:nvSpPr>
        <p:spPr>
          <a:xfrm>
            <a:off x="4908884" y="2201779"/>
            <a:ext cx="1720516" cy="42110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" y="4212555"/>
            <a:ext cx="4548700" cy="257250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5" y="4212555"/>
            <a:ext cx="4770089" cy="2572503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4908884" y="5113421"/>
            <a:ext cx="1828800" cy="385011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2">
                <a:lumMod val="60000"/>
                <a:lumOff val="40000"/>
              </a:schemeClr>
            </a:gs>
            <a:gs pos="5163">
              <a:schemeClr val="accent6">
                <a:lumMod val="75000"/>
              </a:schemeClr>
            </a:gs>
            <a:gs pos="4854">
              <a:srgbClr val="EBDA85"/>
            </a:gs>
            <a:gs pos="4236">
              <a:srgbClr val="DEDC95"/>
            </a:gs>
            <a:gs pos="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  <a:gs pos="29000">
              <a:srgbClr val="F7D875"/>
            </a:gs>
            <a:gs pos="48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6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631" y="139914"/>
            <a:ext cx="1167063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Не поджигайте </a:t>
            </a:r>
            <a:r>
              <a:rPr lang="ru-RU" sz="2800" dirty="0" smtClean="0">
                <a:solidFill>
                  <a:srgbClr val="00B050"/>
                </a:solidFill>
              </a:rPr>
              <a:t>сами и не позволяйте младшим поджигать тополиный пух и сухую траву на территории школы. </a:t>
            </a:r>
            <a:r>
              <a:rPr lang="ru-RU" sz="2800" dirty="0" smtClean="0">
                <a:solidFill>
                  <a:srgbClr val="FF0000"/>
                </a:solidFill>
              </a:rPr>
              <a:t>Это очень ОПАСНО!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9" y="1792037"/>
            <a:ext cx="6350000" cy="41402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7" y="1512135"/>
            <a:ext cx="6579770" cy="3974265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6068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2">
                <a:lumMod val="60000"/>
                <a:lumOff val="40000"/>
              </a:schemeClr>
            </a:gs>
            <a:gs pos="5163">
              <a:schemeClr val="accent6">
                <a:lumMod val="75000"/>
              </a:schemeClr>
            </a:gs>
            <a:gs pos="4854">
              <a:srgbClr val="EBDA85"/>
            </a:gs>
            <a:gs pos="4236">
              <a:srgbClr val="DEDC95"/>
            </a:gs>
            <a:gs pos="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  <a:gs pos="29000">
              <a:srgbClr val="F7D875"/>
            </a:gs>
            <a:gs pos="48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6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982" y="308356"/>
            <a:ext cx="1110736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Действия учащихся при возникновения пожара в школе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411" y="2137156"/>
            <a:ext cx="11911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1. При возникновении пожара (вид открытого пламени, запах гари, задымление) немедленно сообщить работнику школы, соблюдать </a:t>
            </a:r>
            <a:r>
              <a:rPr lang="ru-RU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правила поведения при пожаре в школе.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412" y="3337485"/>
            <a:ext cx="11911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При опасности пожара находится возле учителя. Строго выполнять его распоряжения.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411" y="3983816"/>
            <a:ext cx="1182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Не поддаваться панике. Внимательно слушать оповещение по школе и действовать согласно указаниям сотрудников школы.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6411" y="4999479"/>
            <a:ext cx="11827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По команде учителя (преподавателя) школы эвакуироваться из здания в соответствии с определенным порядком и планом эвакуации. При этом не бежать, не мешать своим товарищам, помогать малышам и одноклассникам.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2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255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2017-04-06T05:41:03Z</dcterms:created>
  <dcterms:modified xsi:type="dcterms:W3CDTF">2017-04-06T12:14:11Z</dcterms:modified>
</cp:coreProperties>
</file>