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4" r:id="rId6"/>
    <p:sldId id="266" r:id="rId7"/>
    <p:sldId id="261" r:id="rId8"/>
    <p:sldId id="263" r:id="rId9"/>
    <p:sldId id="269" r:id="rId10"/>
    <p:sldId id="270" r:id="rId11"/>
    <p:sldId id="271" r:id="rId12"/>
    <p:sldId id="272" r:id="rId13"/>
    <p:sldId id="275" r:id="rId14"/>
    <p:sldId id="273" r:id="rId15"/>
  </p:sldIdLst>
  <p:sldSz cx="12192000" cy="6858000"/>
  <p:notesSz cx="6888163" cy="10018713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38" userDrawn="1">
          <p15:clr>
            <a:srgbClr val="A4A3A4"/>
          </p15:clr>
        </p15:guide>
        <p15:guide id="2" orient="horz" pos="647" userDrawn="1">
          <p15:clr>
            <a:srgbClr val="A4A3A4"/>
          </p15:clr>
        </p15:guide>
        <p15:guide id="3" orient="horz" pos="28" userDrawn="1">
          <p15:clr>
            <a:srgbClr val="A4A3A4"/>
          </p15:clr>
        </p15:guide>
        <p15:guide id="4" orient="horz" pos="4287" userDrawn="1">
          <p15:clr>
            <a:srgbClr val="A4A3A4"/>
          </p15:clr>
        </p15:guide>
        <p15:guide id="5" pos="4679" userDrawn="1">
          <p15:clr>
            <a:srgbClr val="A4A3A4"/>
          </p15:clr>
        </p15:guide>
        <p15:guide id="6" pos="7670" userDrawn="1">
          <p15:clr>
            <a:srgbClr val="A4A3A4"/>
          </p15:clr>
        </p15:guide>
        <p15:guide id="7" pos="490" userDrawn="1">
          <p15:clr>
            <a:srgbClr val="A4A3A4"/>
          </p15:clr>
        </p15:guide>
        <p15:guide id="8" orient="horz" pos="436" userDrawn="1">
          <p15:clr>
            <a:srgbClr val="A4A3A4"/>
          </p15:clr>
        </p15:guide>
        <p15:guide id="9" orient="horz" pos="1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63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-1110" y="-648"/>
      </p:cViewPr>
      <p:guideLst>
        <p:guide orient="horz" pos="647"/>
        <p:guide orient="horz" pos="28"/>
        <p:guide orient="horz" pos="4287"/>
        <p:guide orient="horz" pos="436"/>
        <p:guide orient="horz" pos="154"/>
        <p:guide pos="438"/>
        <p:guide pos="4679"/>
        <p:guide pos="7670"/>
        <p:guide pos="4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2676"/>
          </a:xfrm>
          <a:prstGeom prst="rect">
            <a:avLst/>
          </a:prstGeom>
        </p:spPr>
        <p:txBody>
          <a:bodyPr vert="horz" lIns="92430" tIns="46215" rIns="92430" bIns="462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0" cy="502676"/>
          </a:xfrm>
          <a:prstGeom prst="rect">
            <a:avLst/>
          </a:prstGeom>
        </p:spPr>
        <p:txBody>
          <a:bodyPr vert="horz" lIns="92430" tIns="46215" rIns="92430" bIns="46215" rtlCol="0"/>
          <a:lstStyle>
            <a:lvl1pPr algn="r">
              <a:defRPr sz="1200"/>
            </a:lvl1pPr>
          </a:lstStyle>
          <a:p>
            <a:fld id="{80E32312-5B89-DD42-848A-68BF6D57334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0950"/>
            <a:ext cx="6015037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0" tIns="46215" rIns="92430" bIns="462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8"/>
            <a:ext cx="5510530" cy="3944867"/>
          </a:xfrm>
          <a:prstGeom prst="rect">
            <a:avLst/>
          </a:prstGeom>
        </p:spPr>
        <p:txBody>
          <a:bodyPr vert="horz" lIns="92430" tIns="46215" rIns="92430" bIns="462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042"/>
            <a:ext cx="2984870" cy="502675"/>
          </a:xfrm>
          <a:prstGeom prst="rect">
            <a:avLst/>
          </a:prstGeom>
        </p:spPr>
        <p:txBody>
          <a:bodyPr vert="horz" lIns="92430" tIns="46215" rIns="92430" bIns="462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6042"/>
            <a:ext cx="2984870" cy="502675"/>
          </a:xfrm>
          <a:prstGeom prst="rect">
            <a:avLst/>
          </a:prstGeom>
        </p:spPr>
        <p:txBody>
          <a:bodyPr vert="horz" lIns="92430" tIns="46215" rIns="92430" bIns="46215" rtlCol="0" anchor="b"/>
          <a:lstStyle>
            <a:lvl1pPr algn="r">
              <a:defRPr sz="1200"/>
            </a:lvl1pPr>
          </a:lstStyle>
          <a:p>
            <a:fld id="{F7360957-C22F-F241-9A22-19355D3B0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57-C22F-F241-9A22-19355D3B07E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237133" y="6432553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37133" y="6441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E6C7-3DB5-4CEA-BE86-0152E48A7C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2449" t="26567" r="16281" b="20772"/>
          <a:stretch>
            <a:fillRect/>
          </a:stretch>
        </p:blipFill>
        <p:spPr>
          <a:xfrm>
            <a:off x="3461096" y="30470"/>
            <a:ext cx="8589390" cy="686776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37361" y="30470"/>
            <a:ext cx="7354639" cy="6885801"/>
          </a:xfrm>
          <a:prstGeom prst="rect">
            <a:avLst/>
          </a:prstGeom>
          <a:solidFill>
            <a:srgbClr val="5479A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07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0" y="0"/>
            <a:ext cx="6356104" cy="6998613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07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Развитие  сегмента  зубных паст"/>
          <p:cNvSpPr txBox="1"/>
          <p:nvPr/>
        </p:nvSpPr>
        <p:spPr>
          <a:xfrm>
            <a:off x="451485" y="30480"/>
            <a:ext cx="3585845" cy="128143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b="1" dirty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Практика наставничества в модели Форма наставничества: «Учитель – ученики»</a:t>
            </a:r>
          </a:p>
        </p:txBody>
      </p:sp>
      <p:sp>
        <p:nvSpPr>
          <p:cNvPr id="2" name="Шеврон 1"/>
          <p:cNvSpPr/>
          <p:nvPr/>
        </p:nvSpPr>
        <p:spPr>
          <a:xfrm>
            <a:off x="6003907" y="30760"/>
            <a:ext cx="1654623" cy="6998612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-1" fmla="*/ 223283 w 1750317"/>
              <a:gd name="connsiteY0-2" fmla="*/ 0 h 7062407"/>
              <a:gd name="connsiteX1-3" fmla="*/ 875159 w 1750317"/>
              <a:gd name="connsiteY1-4" fmla="*/ 10633 h 7062407"/>
              <a:gd name="connsiteX2-5" fmla="*/ 1750317 w 1750317"/>
              <a:gd name="connsiteY2-6" fmla="*/ 3536520 h 7062407"/>
              <a:gd name="connsiteX3-7" fmla="*/ 875159 w 1750317"/>
              <a:gd name="connsiteY3-8" fmla="*/ 7062407 h 7062407"/>
              <a:gd name="connsiteX4-9" fmla="*/ 0 w 1750317"/>
              <a:gd name="connsiteY4-10" fmla="*/ 7062407 h 7062407"/>
              <a:gd name="connsiteX5-11" fmla="*/ 875159 w 1750317"/>
              <a:gd name="connsiteY5-12" fmla="*/ 3536520 h 7062407"/>
              <a:gd name="connsiteX6-13" fmla="*/ 223283 w 1750317"/>
              <a:gd name="connsiteY6-14" fmla="*/ 0 h 7062407"/>
              <a:gd name="connsiteX0-15" fmla="*/ 223283 w 1750317"/>
              <a:gd name="connsiteY0-16" fmla="*/ 0 h 7062407"/>
              <a:gd name="connsiteX1-17" fmla="*/ 875159 w 1750317"/>
              <a:gd name="connsiteY1-18" fmla="*/ 10633 h 7062407"/>
              <a:gd name="connsiteX2-19" fmla="*/ 1750317 w 1750317"/>
              <a:gd name="connsiteY2-20" fmla="*/ 3536520 h 7062407"/>
              <a:gd name="connsiteX3-21" fmla="*/ 875159 w 1750317"/>
              <a:gd name="connsiteY3-22" fmla="*/ 7062407 h 7062407"/>
              <a:gd name="connsiteX4-23" fmla="*/ 0 w 1750317"/>
              <a:gd name="connsiteY4-24" fmla="*/ 7062407 h 7062407"/>
              <a:gd name="connsiteX5-25" fmla="*/ 1491848 w 1750317"/>
              <a:gd name="connsiteY5-26" fmla="*/ 3525888 h 7062407"/>
              <a:gd name="connsiteX6-27" fmla="*/ 223283 w 1750317"/>
              <a:gd name="connsiteY6-28" fmla="*/ 0 h 7062407"/>
              <a:gd name="connsiteX0-29" fmla="*/ 552893 w 1750317"/>
              <a:gd name="connsiteY0-30" fmla="*/ 0 h 7062407"/>
              <a:gd name="connsiteX1-31" fmla="*/ 875159 w 1750317"/>
              <a:gd name="connsiteY1-32" fmla="*/ 10633 h 7062407"/>
              <a:gd name="connsiteX2-33" fmla="*/ 1750317 w 1750317"/>
              <a:gd name="connsiteY2-34" fmla="*/ 3536520 h 7062407"/>
              <a:gd name="connsiteX3-35" fmla="*/ 875159 w 1750317"/>
              <a:gd name="connsiteY3-36" fmla="*/ 7062407 h 7062407"/>
              <a:gd name="connsiteX4-37" fmla="*/ 0 w 1750317"/>
              <a:gd name="connsiteY4-38" fmla="*/ 7062407 h 7062407"/>
              <a:gd name="connsiteX5-39" fmla="*/ 1491848 w 1750317"/>
              <a:gd name="connsiteY5-40" fmla="*/ 3525888 h 7062407"/>
              <a:gd name="connsiteX6-41" fmla="*/ 552893 w 1750317"/>
              <a:gd name="connsiteY6-42" fmla="*/ 0 h 7062407"/>
              <a:gd name="connsiteX0-43" fmla="*/ 0 w 1197424"/>
              <a:gd name="connsiteY0-44" fmla="*/ 0 h 7094304"/>
              <a:gd name="connsiteX1-45" fmla="*/ 322266 w 1197424"/>
              <a:gd name="connsiteY1-46" fmla="*/ 10633 h 7094304"/>
              <a:gd name="connsiteX2-47" fmla="*/ 1197424 w 1197424"/>
              <a:gd name="connsiteY2-48" fmla="*/ 3536520 h 7094304"/>
              <a:gd name="connsiteX3-49" fmla="*/ 322266 w 1197424"/>
              <a:gd name="connsiteY3-50" fmla="*/ 7062407 h 7094304"/>
              <a:gd name="connsiteX4-51" fmla="*/ 42530 w 1197424"/>
              <a:gd name="connsiteY4-52" fmla="*/ 7094304 h 7094304"/>
              <a:gd name="connsiteX5-53" fmla="*/ 938955 w 1197424"/>
              <a:gd name="connsiteY5-54" fmla="*/ 3525888 h 7094304"/>
              <a:gd name="connsiteX6-55" fmla="*/ 0 w 1197424"/>
              <a:gd name="connsiteY6-56" fmla="*/ 0 h 7094304"/>
              <a:gd name="connsiteX0-57" fmla="*/ 0 w 1250586"/>
              <a:gd name="connsiteY0-58" fmla="*/ 0 h 7094304"/>
              <a:gd name="connsiteX1-59" fmla="*/ 322266 w 1250586"/>
              <a:gd name="connsiteY1-60" fmla="*/ 10633 h 7094304"/>
              <a:gd name="connsiteX2-61" fmla="*/ 1250586 w 1250586"/>
              <a:gd name="connsiteY2-62" fmla="*/ 3472725 h 7094304"/>
              <a:gd name="connsiteX3-63" fmla="*/ 322266 w 1250586"/>
              <a:gd name="connsiteY3-64" fmla="*/ 7062407 h 7094304"/>
              <a:gd name="connsiteX4-65" fmla="*/ 42530 w 1250586"/>
              <a:gd name="connsiteY4-66" fmla="*/ 7094304 h 7094304"/>
              <a:gd name="connsiteX5-67" fmla="*/ 938955 w 1250586"/>
              <a:gd name="connsiteY5-68" fmla="*/ 3525888 h 7094304"/>
              <a:gd name="connsiteX6-69" fmla="*/ 0 w 1250586"/>
              <a:gd name="connsiteY6-70" fmla="*/ 0 h 7094304"/>
              <a:gd name="connsiteX0-71" fmla="*/ 0 w 1250586"/>
              <a:gd name="connsiteY0-72" fmla="*/ 0 h 7094304"/>
              <a:gd name="connsiteX1-73" fmla="*/ 322266 w 1250586"/>
              <a:gd name="connsiteY1-74" fmla="*/ 10633 h 7094304"/>
              <a:gd name="connsiteX2-75" fmla="*/ 1250586 w 1250586"/>
              <a:gd name="connsiteY2-76" fmla="*/ 3472725 h 7094304"/>
              <a:gd name="connsiteX3-77" fmla="*/ 322266 w 1250586"/>
              <a:gd name="connsiteY3-78" fmla="*/ 7062407 h 7094304"/>
              <a:gd name="connsiteX4-79" fmla="*/ 42530 w 1250586"/>
              <a:gd name="connsiteY4-80" fmla="*/ 7094304 h 7094304"/>
              <a:gd name="connsiteX5-81" fmla="*/ 1013383 w 1250586"/>
              <a:gd name="connsiteY5-82" fmla="*/ 3451460 h 7094304"/>
              <a:gd name="connsiteX6-83" fmla="*/ 0 w 1250586"/>
              <a:gd name="connsiteY6-84" fmla="*/ 0 h 7094304"/>
              <a:gd name="connsiteX0-85" fmla="*/ 287079 w 1537665"/>
              <a:gd name="connsiteY0-86" fmla="*/ 0 h 7062407"/>
              <a:gd name="connsiteX1-87" fmla="*/ 609345 w 1537665"/>
              <a:gd name="connsiteY1-88" fmla="*/ 10633 h 7062407"/>
              <a:gd name="connsiteX2-89" fmla="*/ 1537665 w 1537665"/>
              <a:gd name="connsiteY2-90" fmla="*/ 3472725 h 7062407"/>
              <a:gd name="connsiteX3-91" fmla="*/ 609345 w 1537665"/>
              <a:gd name="connsiteY3-92" fmla="*/ 7062407 h 7062407"/>
              <a:gd name="connsiteX4-93" fmla="*/ 0 w 1537665"/>
              <a:gd name="connsiteY4-94" fmla="*/ 7019877 h 7062407"/>
              <a:gd name="connsiteX5-95" fmla="*/ 1300462 w 1537665"/>
              <a:gd name="connsiteY5-96" fmla="*/ 3451460 h 7062407"/>
              <a:gd name="connsiteX6-97" fmla="*/ 287079 w 1537665"/>
              <a:gd name="connsiteY6-98" fmla="*/ 0 h 7062407"/>
              <a:gd name="connsiteX0-99" fmla="*/ 287079 w 1537665"/>
              <a:gd name="connsiteY0-100" fmla="*/ 0 h 7019877"/>
              <a:gd name="connsiteX1-101" fmla="*/ 609345 w 1537665"/>
              <a:gd name="connsiteY1-102" fmla="*/ 10633 h 7019877"/>
              <a:gd name="connsiteX2-103" fmla="*/ 1537665 w 1537665"/>
              <a:gd name="connsiteY2-104" fmla="*/ 3472725 h 7019877"/>
              <a:gd name="connsiteX3-105" fmla="*/ 290369 w 1537665"/>
              <a:gd name="connsiteY3-106" fmla="*/ 7009244 h 7019877"/>
              <a:gd name="connsiteX4-107" fmla="*/ 0 w 1537665"/>
              <a:gd name="connsiteY4-108" fmla="*/ 7019877 h 7019877"/>
              <a:gd name="connsiteX5-109" fmla="*/ 1300462 w 1537665"/>
              <a:gd name="connsiteY5-110" fmla="*/ 3451460 h 7019877"/>
              <a:gd name="connsiteX6-111" fmla="*/ 287079 w 1537665"/>
              <a:gd name="connsiteY6-112" fmla="*/ 0 h 7019877"/>
              <a:gd name="connsiteX0-113" fmla="*/ 287079 w 1537665"/>
              <a:gd name="connsiteY0-114" fmla="*/ 0 h 7019877"/>
              <a:gd name="connsiteX1-115" fmla="*/ 609345 w 1537665"/>
              <a:gd name="connsiteY1-116" fmla="*/ 10633 h 7019877"/>
              <a:gd name="connsiteX2-117" fmla="*/ 1537665 w 1537665"/>
              <a:gd name="connsiteY2-118" fmla="*/ 3472725 h 7019877"/>
              <a:gd name="connsiteX3-119" fmla="*/ 290369 w 1537665"/>
              <a:gd name="connsiteY3-120" fmla="*/ 6977346 h 7019877"/>
              <a:gd name="connsiteX4-121" fmla="*/ 0 w 1537665"/>
              <a:gd name="connsiteY4-122" fmla="*/ 7019877 h 7019877"/>
              <a:gd name="connsiteX5-123" fmla="*/ 1300462 w 1537665"/>
              <a:gd name="connsiteY5-124" fmla="*/ 3451460 h 7019877"/>
              <a:gd name="connsiteX6-125" fmla="*/ 287079 w 1537665"/>
              <a:gd name="connsiteY6-126" fmla="*/ 0 h 7019877"/>
              <a:gd name="connsiteX0-127" fmla="*/ 287079 w 1537665"/>
              <a:gd name="connsiteY0-128" fmla="*/ 0 h 7019877"/>
              <a:gd name="connsiteX1-129" fmla="*/ 609345 w 1537665"/>
              <a:gd name="connsiteY1-130" fmla="*/ 10633 h 7019877"/>
              <a:gd name="connsiteX2-131" fmla="*/ 1537665 w 1537665"/>
              <a:gd name="connsiteY2-132" fmla="*/ 3472725 h 7019877"/>
              <a:gd name="connsiteX3-133" fmla="*/ 279736 w 1537665"/>
              <a:gd name="connsiteY3-134" fmla="*/ 7019876 h 7019877"/>
              <a:gd name="connsiteX4-135" fmla="*/ 0 w 1537665"/>
              <a:gd name="connsiteY4-136" fmla="*/ 7019877 h 7019877"/>
              <a:gd name="connsiteX5-137" fmla="*/ 1300462 w 1537665"/>
              <a:gd name="connsiteY5-138" fmla="*/ 3451460 h 7019877"/>
              <a:gd name="connsiteX6-139" fmla="*/ 287079 w 1537665"/>
              <a:gd name="connsiteY6-140" fmla="*/ 0 h 7019877"/>
              <a:gd name="connsiteX0-141" fmla="*/ 0 w 1580195"/>
              <a:gd name="connsiteY0-142" fmla="*/ 0 h 7019877"/>
              <a:gd name="connsiteX1-143" fmla="*/ 651875 w 1580195"/>
              <a:gd name="connsiteY1-144" fmla="*/ 10633 h 7019877"/>
              <a:gd name="connsiteX2-145" fmla="*/ 1580195 w 1580195"/>
              <a:gd name="connsiteY2-146" fmla="*/ 3472725 h 7019877"/>
              <a:gd name="connsiteX3-147" fmla="*/ 322266 w 1580195"/>
              <a:gd name="connsiteY3-148" fmla="*/ 7019876 h 7019877"/>
              <a:gd name="connsiteX4-149" fmla="*/ 42530 w 1580195"/>
              <a:gd name="connsiteY4-150" fmla="*/ 7019877 h 7019877"/>
              <a:gd name="connsiteX5-151" fmla="*/ 1342992 w 1580195"/>
              <a:gd name="connsiteY5-152" fmla="*/ 3451460 h 7019877"/>
              <a:gd name="connsiteX6-153" fmla="*/ 0 w 1580195"/>
              <a:gd name="connsiteY6-154" fmla="*/ 0 h 7019877"/>
              <a:gd name="connsiteX0-155" fmla="*/ 0 w 1580195"/>
              <a:gd name="connsiteY0-156" fmla="*/ 0 h 7019877"/>
              <a:gd name="connsiteX1-157" fmla="*/ 279736 w 1580195"/>
              <a:gd name="connsiteY1-158" fmla="*/ 1 h 7019877"/>
              <a:gd name="connsiteX2-159" fmla="*/ 1580195 w 1580195"/>
              <a:gd name="connsiteY2-160" fmla="*/ 3472725 h 7019877"/>
              <a:gd name="connsiteX3-161" fmla="*/ 322266 w 1580195"/>
              <a:gd name="connsiteY3-162" fmla="*/ 7019876 h 7019877"/>
              <a:gd name="connsiteX4-163" fmla="*/ 42530 w 1580195"/>
              <a:gd name="connsiteY4-164" fmla="*/ 7019877 h 7019877"/>
              <a:gd name="connsiteX5-165" fmla="*/ 1342992 w 1580195"/>
              <a:gd name="connsiteY5-166" fmla="*/ 3451460 h 7019877"/>
              <a:gd name="connsiteX6-167" fmla="*/ 0 w 1580195"/>
              <a:gd name="connsiteY6-168" fmla="*/ 0 h 7019877"/>
              <a:gd name="connsiteX0-169" fmla="*/ 74428 w 1654623"/>
              <a:gd name="connsiteY0-170" fmla="*/ 0 h 7019876"/>
              <a:gd name="connsiteX1-171" fmla="*/ 354164 w 1654623"/>
              <a:gd name="connsiteY1-172" fmla="*/ 1 h 7019876"/>
              <a:gd name="connsiteX2-173" fmla="*/ 1654623 w 1654623"/>
              <a:gd name="connsiteY2-174" fmla="*/ 3472725 h 7019876"/>
              <a:gd name="connsiteX3-175" fmla="*/ 396694 w 1654623"/>
              <a:gd name="connsiteY3-176" fmla="*/ 7019876 h 7019876"/>
              <a:gd name="connsiteX4-177" fmla="*/ 0 w 1654623"/>
              <a:gd name="connsiteY4-178" fmla="*/ 7009245 h 7019876"/>
              <a:gd name="connsiteX5-179" fmla="*/ 1417420 w 1654623"/>
              <a:gd name="connsiteY5-180" fmla="*/ 3451460 h 7019876"/>
              <a:gd name="connsiteX6-181" fmla="*/ 74428 w 1654623"/>
              <a:gd name="connsiteY6-182" fmla="*/ 0 h 7019876"/>
              <a:gd name="connsiteX0-183" fmla="*/ 74428 w 1654623"/>
              <a:gd name="connsiteY0-184" fmla="*/ 0 h 7009245"/>
              <a:gd name="connsiteX1-185" fmla="*/ 354164 w 1654623"/>
              <a:gd name="connsiteY1-186" fmla="*/ 1 h 7009245"/>
              <a:gd name="connsiteX2-187" fmla="*/ 1654623 w 1654623"/>
              <a:gd name="connsiteY2-188" fmla="*/ 3472725 h 7009245"/>
              <a:gd name="connsiteX3-189" fmla="*/ 258470 w 1654623"/>
              <a:gd name="connsiteY3-190" fmla="*/ 6998611 h 7009245"/>
              <a:gd name="connsiteX4-191" fmla="*/ 0 w 1654623"/>
              <a:gd name="connsiteY4-192" fmla="*/ 7009245 h 7009245"/>
              <a:gd name="connsiteX5-193" fmla="*/ 1417420 w 1654623"/>
              <a:gd name="connsiteY5-194" fmla="*/ 3451460 h 7009245"/>
              <a:gd name="connsiteX6-195" fmla="*/ 74428 w 1654623"/>
              <a:gd name="connsiteY6-196" fmla="*/ 0 h 7009245"/>
              <a:gd name="connsiteX0-197" fmla="*/ 10633 w 1654623"/>
              <a:gd name="connsiteY0-198" fmla="*/ 10632 h 7009244"/>
              <a:gd name="connsiteX1-199" fmla="*/ 354164 w 1654623"/>
              <a:gd name="connsiteY1-200" fmla="*/ 0 h 7009244"/>
              <a:gd name="connsiteX2-201" fmla="*/ 1654623 w 1654623"/>
              <a:gd name="connsiteY2-202" fmla="*/ 3472724 h 7009244"/>
              <a:gd name="connsiteX3-203" fmla="*/ 258470 w 1654623"/>
              <a:gd name="connsiteY3-204" fmla="*/ 6998610 h 7009244"/>
              <a:gd name="connsiteX4-205" fmla="*/ 0 w 1654623"/>
              <a:gd name="connsiteY4-206" fmla="*/ 7009244 h 7009244"/>
              <a:gd name="connsiteX5-207" fmla="*/ 1417420 w 1654623"/>
              <a:gd name="connsiteY5-208" fmla="*/ 3451459 h 7009244"/>
              <a:gd name="connsiteX6-209" fmla="*/ 10633 w 1654623"/>
              <a:gd name="connsiteY6-210" fmla="*/ 10632 h 7009244"/>
              <a:gd name="connsiteX0-211" fmla="*/ 10633 w 1654623"/>
              <a:gd name="connsiteY0-212" fmla="*/ 0 h 6998612"/>
              <a:gd name="connsiteX1-213" fmla="*/ 269104 w 1654623"/>
              <a:gd name="connsiteY1-214" fmla="*/ 1 h 6998612"/>
              <a:gd name="connsiteX2-215" fmla="*/ 1654623 w 1654623"/>
              <a:gd name="connsiteY2-216" fmla="*/ 3462092 h 6998612"/>
              <a:gd name="connsiteX3-217" fmla="*/ 258470 w 1654623"/>
              <a:gd name="connsiteY3-218" fmla="*/ 6987978 h 6998612"/>
              <a:gd name="connsiteX4-219" fmla="*/ 0 w 1654623"/>
              <a:gd name="connsiteY4-220" fmla="*/ 6998612 h 6998612"/>
              <a:gd name="connsiteX5-221" fmla="*/ 1417420 w 1654623"/>
              <a:gd name="connsiteY5-222" fmla="*/ 3440827 h 6998612"/>
              <a:gd name="connsiteX6-223" fmla="*/ 10633 w 1654623"/>
              <a:gd name="connsiteY6-224" fmla="*/ 0 h 6998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звитие  сегмента  зубных паст"/>
          <p:cNvSpPr txBox="1"/>
          <p:nvPr/>
        </p:nvSpPr>
        <p:spPr>
          <a:xfrm>
            <a:off x="451485" y="1749425"/>
            <a:ext cx="5229860" cy="453961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noAutofit/>
          </a:bodyPr>
          <a:lstStyle/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b="1" u="sng" dirty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Автор/команда практики:</a:t>
            </a:r>
          </a:p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b="1" u="sng" dirty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- Глушкова Диана Валерьевна, учитель биологии в МБОУ «СОШ №24» ПГО</a:t>
            </a:r>
          </a:p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b="1" dirty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Ассоциация молодых педагогов школ Приморского края</a:t>
            </a:r>
          </a:p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b="1" dirty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https://t.me/mologneb</a:t>
            </a:r>
          </a:p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b="1" u="sng" dirty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Ф.И.О., класс наставляемых: </a:t>
            </a:r>
          </a:p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b="1" u="sng" dirty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одарённые:</a:t>
            </a:r>
            <a:r>
              <a:rPr lang="ru-RU" sz="2000" b="1" dirty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 Буркина Александра Денисовна, Кулькова Виолетта Игоревна, Надиров Богдан Эльдарович, Чувалов Святослав Евгеньевич, Чумаш Эвелина Анатольевна;</a:t>
            </a:r>
          </a:p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b="1" u="sng" dirty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низкомотивированная</a:t>
            </a:r>
            <a:r>
              <a:rPr lang="ru-RU" sz="2000" b="1" dirty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 ученица: Быкова Лилия Романовна;</a:t>
            </a:r>
          </a:p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b="1" u="sng" dirty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ОВЗ ученик:</a:t>
            </a:r>
            <a:r>
              <a:rPr lang="ru-RU" sz="2000" b="1" dirty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 Нечепурук Тимофей Сергеевич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365125"/>
            <a:ext cx="11234057" cy="1325563"/>
          </a:xfrm>
        </p:spPr>
        <p:txBody>
          <a:bodyPr>
            <a:noAutofit/>
          </a:bodyPr>
          <a:lstStyle/>
          <a:p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15.09.24 в г. Фокино состоялся Межмуниципальный конкурс балетмейстерских работ и </a:t>
            </a:r>
            <a:r>
              <a:rPr lang="ru-R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учащиаяся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Кулькова Виолетта Игоревна</a:t>
            </a:r>
            <a:r>
              <a:rPr lang="ru-RU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А кл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асса МБОУ "СОШ 24" ПГО с эстрадным танцем: получила Диплом Гран- ПРИ в возрастной категории 10-13 лет. </a:t>
            </a: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Замещающее содержимое 6" descr="photo_2024-11-02_13-04-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4333" y="1484374"/>
            <a:ext cx="3847465" cy="513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35" y="0"/>
            <a:ext cx="11725910" cy="1691005"/>
          </a:xfrm>
        </p:spPr>
        <p:txBody>
          <a:bodyPr>
            <a:normAutofit fontScale="90000"/>
          </a:bodyPr>
          <a:lstStyle/>
          <a:p>
            <a:r>
              <a:rPr lang="ru-RU" sz="3110" b="1" dirty="0">
                <a:solidFill>
                  <a:schemeClr val="tx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Чумаш Эвелина Анатольевна</a:t>
            </a:r>
            <a:r>
              <a:rPr lang="ru-RU" alt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входящая в состав волонтерского движения "Тимуровцы" МБОУ "СОШ 24" ПГО постаралась уделить внимание, принести частичку добра, тепла и  заботы  нуждающимся пожилым людям. </a:t>
            </a: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Изображение 4" descr="photo_2024-09-29_12-50-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" y="3573145"/>
            <a:ext cx="4309745" cy="3232785"/>
          </a:xfrm>
          <a:prstGeom prst="rect">
            <a:avLst/>
          </a:prstGeom>
        </p:spPr>
      </p:pic>
      <p:pic>
        <p:nvPicPr>
          <p:cNvPr id="6" name="Изображение 5" descr="photo_2024-09-29_12-50-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380" y="1691005"/>
            <a:ext cx="4442460" cy="3332480"/>
          </a:xfrm>
          <a:prstGeom prst="rect">
            <a:avLst/>
          </a:prstGeom>
        </p:spPr>
      </p:pic>
      <p:pic>
        <p:nvPicPr>
          <p:cNvPr id="7" name="Изображение 6" descr="photo_2024-09-29_12-30-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950" y="3429000"/>
            <a:ext cx="4379595" cy="32848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75" y="180975"/>
            <a:ext cx="11659870" cy="23285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Чувалов Святослав Евгеньевич, Быкова Лилия Романовна</a:t>
            </a:r>
            <a:br>
              <a:rPr lang="ru-RU" sz="2800" b="1" dirty="0"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</a:br>
            <a:r>
              <a:rPr lang="ru-RU" sz="2800" b="1" dirty="0"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День воссоединения ДНР, </a:t>
            </a: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ЛНР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Запорожской области </a:t>
            </a:r>
            <a:b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Херсонской области с РФ. Приняли участие во Всероссийской акции «Единство в наших руках». 6 "А" класс на фоне  мемориала памяти Сергея Симоненко, участника чеченских событий  #</a:t>
            </a:r>
            <a:r>
              <a:rPr lang="ru-R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рукакрукеНД</a:t>
            </a: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Изображение 4" descr="photo_2024-11-02_13-32-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30" y="2509520"/>
            <a:ext cx="7486650" cy="42430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4" y="1632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октября </a:t>
            </a:r>
            <a:r>
              <a:rPr lang="ru-RU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Буркина</a:t>
            </a:r>
            <a:r>
              <a:rPr lang="ru-R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Денисовна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ученица 6а класса заняла 2 место в фестивале " Осенний </a:t>
            </a:r>
            <a:r>
              <a:rPr lang="ru-R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Чандалаз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5" name="Замещающее содержимое 4" descr="photo_2024-10-19_09-54-4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550" y="1602105"/>
            <a:ext cx="4152265" cy="4838700"/>
          </a:xfrm>
          <a:prstGeom prst="rect">
            <a:avLst/>
          </a:prstGeom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4" y="2463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Чувалов Святослав Евгеньевич, Быкова Лилия Романовна;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Нечепурук Тимофей Сергеевич </a:t>
            </a:r>
            <a:r>
              <a:rPr lang="ru-RU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благотворительной акции "Дай лапу</a:t>
            </a:r>
            <a:r>
              <a:rPr lang="ru-RU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друг</a:t>
            </a:r>
            <a:r>
              <a:rPr lang="ru-RU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#</a:t>
            </a:r>
            <a:r>
              <a:rPr lang="ru-RU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ДайлапудругНД</a:t>
            </a:r>
            <a:endParaRPr lang="ru-RU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мещающее содержимое 4" descr="photo_2024-11-02_13-24-2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952129">
            <a:off x="-48503" y="-692039"/>
            <a:ext cx="12199165" cy="3084419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508564" y="-148736"/>
            <a:ext cx="11283690" cy="54579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Рекламное описание практики /краткая аннотация.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69431" y="6316602"/>
            <a:ext cx="2743200" cy="365125"/>
          </a:xfrm>
        </p:spPr>
        <p:txBody>
          <a:bodyPr/>
          <a:lstStyle/>
          <a:p>
            <a:r>
              <a:rPr lang="ru-RU" dirty="0">
                <a:latin typeface="Phenomena" panose="020B0604020202020204" charset="-52"/>
              </a:rPr>
              <a:t>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20675" y="1166495"/>
          <a:ext cx="11471910" cy="270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1910"/>
              </a:tblGrid>
              <a:tr h="93916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наставничества «учитель – ученик» предполагает взаимодействие учителя (педагога) образовательной организации и обучающегося с индивидуальными образовательными потребностями (одаренные, низкомотивированные, обучающиеся с ограниченными возможностями здоровья.</a:t>
                      </a:r>
                    </a:p>
                  </a:txBody>
                  <a:tcPr/>
                </a:tc>
              </a:tr>
              <a:tr h="382270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2905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2270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Google Shape;115;p1"/>
          <p:cNvSpPr txBox="1"/>
          <p:nvPr/>
        </p:nvSpPr>
        <p:spPr>
          <a:xfrm>
            <a:off x="207672" y="3055314"/>
            <a:ext cx="11584640" cy="601097"/>
          </a:xfrm>
          <a:prstGeom prst="rect">
            <a:avLst/>
          </a:prstGeom>
          <a:solidFill>
            <a:srgbClr val="273163"/>
          </a:solidFill>
          <a:ln w="9525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6"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Целевая аудитория (Для кого предназначена практика?).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5;p1"/>
          <p:cNvSpPr txBox="1"/>
          <p:nvPr/>
        </p:nvSpPr>
        <p:spPr>
          <a:xfrm>
            <a:off x="208280" y="4150360"/>
            <a:ext cx="11697335" cy="930275"/>
          </a:xfrm>
          <a:prstGeom prst="rect">
            <a:avLst/>
          </a:prstGeom>
          <a:solidFill>
            <a:srgbClr val="273163"/>
          </a:solidFill>
          <a:ln w="9525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6"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Bebas Neue"/>
              </a:rPr>
              <a:t>Актуализация проблемы </a:t>
            </a:r>
          </a:p>
          <a:p>
            <a:pPr marL="0" lvl="6"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Bebas Neue"/>
              </a:rPr>
              <a:t>(почему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sym typeface="Bebas Neue"/>
              </a:rPr>
              <a:t>это делаем? Какую проблему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Bebas Neue"/>
              </a:rPr>
              <a:t>решаем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Bebas Neue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Bebas Neue"/>
              </a:rPr>
              <a:t>и какую потребность закрываем?)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0702" y="3656411"/>
          <a:ext cx="11584640" cy="49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4640"/>
              </a:tblGrid>
              <a:tr h="494226"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Учащиеся 6 «А» класса МБОУ «СОШ №24» ПГО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0702" y="5080718"/>
          <a:ext cx="115846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4640"/>
              </a:tblGrid>
              <a:tr h="402336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4,2% обучающихся с низким уровнем учебной мотивации, саморазвития и самореализации. 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Неудовлетворительные образовательные результаты, дисциплинарные затруднения, неразвитость метакомпетенций – 2 обучающихся. Ценностная дезориентация обучающихся, приводящая как к девиантному поведению.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Низкое качество образования учащихся 6 «А» класса – 29% за 1 четверть 2024 учебного года.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4534" y="5852694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1"/>
          <p:cNvSpPr txBox="1"/>
          <p:nvPr/>
        </p:nvSpPr>
        <p:spPr>
          <a:xfrm>
            <a:off x="10079370" y="6469001"/>
            <a:ext cx="2098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Phenomena" panose="020B0604020202020204" charset="-52"/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  <a:latin typeface="Phenomena" panose="020B060402020202020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952129">
            <a:off x="-523586" y="-790587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778439" y="245825"/>
            <a:ext cx="8243817" cy="54579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Целеполагание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0551" y="6367402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Phenomena" panose="020B0604020202020204" charset="-52"/>
              </a:rPr>
              <a:t>3</a:t>
            </a:r>
            <a:endParaRPr lang="ru-RU" dirty="0">
              <a:latin typeface="Phenomena" panose="020B060402020202020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197" y="2679968"/>
            <a:ext cx="1486304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sz="3200" b="1" dirty="0">
                <a:solidFill>
                  <a:srgbClr val="EE742B"/>
                </a:solidFill>
                <a:latin typeface="Phenomena" panose="020B0604020202020204" charset="-52"/>
              </a:rPr>
              <a:t>Цель –</a:t>
            </a:r>
            <a:endParaRPr lang="ru-RU" sz="3200" b="1" dirty="0">
              <a:solidFill>
                <a:srgbClr val="0072BC"/>
              </a:solidFill>
              <a:latin typeface="Phenomena" panose="020B060402020202020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197" y="791615"/>
            <a:ext cx="857274" cy="8572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9632" y="1211882"/>
            <a:ext cx="392407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sz="3200" b="1" dirty="0" smtClean="0">
                <a:solidFill>
                  <a:srgbClr val="EE742B"/>
                </a:solidFill>
                <a:latin typeface="Phenomena" panose="020B0604020202020204" charset="-52"/>
              </a:rPr>
              <a:t>Обоснование </a:t>
            </a:r>
          </a:p>
          <a:p>
            <a:pPr algn="ctr"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sz="3200" b="1" dirty="0" smtClean="0">
                <a:solidFill>
                  <a:srgbClr val="EE742B"/>
                </a:solidFill>
                <a:latin typeface="Phenomena" panose="020B0604020202020204" charset="-52"/>
              </a:rPr>
              <a:t>актуальности практики </a:t>
            </a:r>
            <a:endParaRPr lang="ru-RU" sz="3200" b="1" dirty="0">
              <a:solidFill>
                <a:srgbClr val="EE742B"/>
              </a:solidFill>
              <a:latin typeface="Phenomena" panose="020B060402020202020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970" y="3730625"/>
            <a:ext cx="36220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E463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Результат/продукт - </a:t>
            </a:r>
            <a:endParaRPr lang="ru-RU" sz="2800" b="1" dirty="0">
              <a:solidFill>
                <a:srgbClr val="E463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019935" y="2715260"/>
            <a:ext cx="939990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разносторонняя поддержка обучающихся, включая обучающихся с ОВЗ, либо временная помощь в адаптации к новым условиям обучения</a:t>
            </a:r>
            <a:r>
              <a:rPr lang="ru-RU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672205" y="3808095"/>
            <a:ext cx="78651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Введена семейная традиция «Просмотр кино под открытым небом» -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вовлечены в проектную деятельность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учащиеся и их родители.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3994785" y="982345"/>
            <a:ext cx="783209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/>
            <a:r>
              <a:rPr sz="1600">
                <a:solidFill>
                  <a:srgbClr val="000000"/>
                </a:solidFill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+mn-ea"/>
              </a:rPr>
              <a:t>Актуальность модели наставничества как компонента современной системы образования Российской Федерации обосновывается тем, что универсальная модель построения отношений внутри любой образовательной организации является важной технологией интенсивного развития личности, передачи опыта и знаний, формирования навыков, компетенций, метакомпетенций и ценностей.</a:t>
            </a:r>
            <a:endParaRPr lang="ru-RU" altLang="en-US" sz="1600">
              <a:solidFill>
                <a:srgbClr val="000000"/>
              </a:solidFill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778439" y="245825"/>
            <a:ext cx="8243817" cy="54579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ru-RU" sz="3200" b="1" kern="0" spc="39" dirty="0" smtClean="0">
                <a:solidFill>
                  <a:schemeClr val="bg1"/>
                </a:solidFill>
                <a:latin typeface="Phenomena" panose="020B0604020202020204" charset="-52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Пошаговое </a:t>
            </a: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описание практики 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0551" y="6323965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Phenomena" panose="020B0604020202020204" charset="-52"/>
              </a:rPr>
              <a:t>4</a:t>
            </a:r>
            <a:endParaRPr lang="ru-RU" dirty="0">
              <a:latin typeface="Phenomena" panose="020B060402020202020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53751" y="1028445"/>
            <a:ext cx="418255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sz="2400" b="1" dirty="0">
                <a:solidFill>
                  <a:srgbClr val="EE742B"/>
                </a:solidFill>
                <a:latin typeface="Phenomena" panose="020B0604020202020204" charset="-52"/>
              </a:rPr>
              <a:t>Как достигается результат?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5279" y="1416242"/>
          <a:ext cx="11734799" cy="663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877"/>
                <a:gridCol w="6993922"/>
              </a:tblGrid>
              <a:tr h="412558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a typeface="Bebas Neue Bold"/>
                          <a:cs typeface="Bebas Neue Bold"/>
                          <a:sym typeface="Bebas Neue"/>
                        </a:rPr>
                        <a:t>Что делаем?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0" lvl="1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75B5"/>
                        </a:buClr>
                        <a:buSzPts val="900"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Bebas Neue Bold"/>
                          <a:cs typeface="Bebas Neue Bold"/>
                          <a:sym typeface="Bebas Neue"/>
                        </a:rPr>
                        <a:t>Как делаем?</a:t>
                      </a:r>
                      <a:endParaRPr lang="ru-RU" dirty="0"/>
                    </a:p>
                  </a:txBody>
                  <a:tcPr/>
                </a:tc>
              </a:tr>
              <a:tr h="1306710"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Оказать помощь в реализации лидерского потенциала.</a:t>
                      </a:r>
                    </a:p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Способствовать улучшению образовательных, творческих или спортивных результатов.</a:t>
                      </a:r>
                    </a:p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Развивать гибкие навыки и метакомпетенции.</a:t>
                      </a:r>
                    </a:p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Оказать помощь в адаптации к новым условиям среды.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Направления работы наставника:</a:t>
                      </a:r>
                    </a:p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повышение учебной мотивации обучающегося через вовлечение в проектную деятельность;</a:t>
                      </a:r>
                    </a:p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профориентационная работа;</a:t>
                      </a:r>
                    </a:p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работа с семьей обучающегося;</a:t>
                      </a:r>
                    </a:p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работа с педагогическим коллективом образовательной организации;</a:t>
                      </a:r>
                    </a:p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работа со сверстниками, одноклассниками.</a:t>
                      </a:r>
                    </a:p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06195">
                <a:tc>
                  <a:txBody>
                    <a:bodyPr/>
                    <a:lstStyle/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6000">
                <a:tc>
                  <a:txBody>
                    <a:bodyPr/>
                    <a:lstStyle/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4581">
                <a:tc>
                  <a:txBody>
                    <a:bodyPr/>
                    <a:lstStyle/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5360" y="6082862"/>
            <a:ext cx="934719" cy="60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Phenomena" panose="020B0604020202020204" charset="-52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778439" y="245825"/>
            <a:ext cx="8243817" cy="54579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ru-RU" sz="3200" b="1" kern="0" spc="39" dirty="0">
                <a:solidFill>
                  <a:prstClr val="white"/>
                </a:solidFill>
                <a:latin typeface="Phenomena" panose="020B0604020202020204" charset="-52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Содержание. Идея проекта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69431" y="6316602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  <a:latin typeface="Phenomena" panose="020B0604020202020204" charset="-52"/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44971" y="1029575"/>
            <a:ext cx="8531053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sz="2400" b="1" dirty="0" smtClean="0">
                <a:solidFill>
                  <a:srgbClr val="EE74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</a:t>
            </a:r>
            <a:r>
              <a:rPr lang="ru-RU" sz="2400" b="1" dirty="0">
                <a:solidFill>
                  <a:srgbClr val="EE74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подходов, форм и методов работы, </a:t>
            </a:r>
            <a:endParaRPr lang="ru-RU" sz="2400" b="1" dirty="0" smtClean="0">
              <a:solidFill>
                <a:srgbClr val="EE74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sz="2400" b="1" dirty="0" smtClean="0">
                <a:solidFill>
                  <a:srgbClr val="EE74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использовавшихся </a:t>
            </a:r>
            <a:r>
              <a:rPr lang="ru-RU" sz="2400" b="1" dirty="0">
                <a:solidFill>
                  <a:srgbClr val="EE74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практики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8504" y="1717100"/>
            <a:ext cx="111556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1665" y="5431790"/>
            <a:ext cx="12747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945515" y="1712595"/>
            <a:ext cx="1064831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Форма наставничества «учитель – ученик» предполагает взаимодействие учителя (педагога) образовательной организации и обучающегося с индивидуальными образовательными потребностями (одаренные, низкомотивированные, обучающиеся с ограниченными возможностями здоровья.</a:t>
            </a:r>
            <a:endParaRPr sz="1600" dirty="0"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Организация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работы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по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данной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форме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в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каждой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наставнической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паре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или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группе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предполагает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решение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индивидуальных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,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конкретных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задач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и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потребностей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наставляемого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,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исходя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из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ресурсов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наставника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,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определенных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в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ходе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предварительного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анализа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. А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также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,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исходя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из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запросов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наставляемых</a:t>
            </a:r>
            <a:r>
              <a:rPr sz="1600" dirty="0">
                <a:latin typeface="Times New Roman" panose="02020603050405020304"/>
                <a:ea typeface="Times New Roman" panose="02020603050405020304"/>
                <a:sym typeface="+mn-ea"/>
              </a:rPr>
              <a:t>.</a:t>
            </a:r>
          </a:p>
          <a:p>
            <a:pPr defTabSz="266700"/>
            <a:r>
              <a:rPr sz="1600" u="sng" dirty="0" err="1">
                <a:latin typeface="Times New Roman" panose="02020603050405020304"/>
                <a:ea typeface="Times New Roman" panose="02020603050405020304"/>
              </a:rPr>
              <a:t>Форма</a:t>
            </a:r>
            <a:r>
              <a:rPr sz="1600" u="sng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u="sng" dirty="0" err="1">
                <a:latin typeface="Times New Roman" panose="02020603050405020304"/>
                <a:ea typeface="Times New Roman" panose="02020603050405020304"/>
              </a:rPr>
              <a:t>наставничества</a:t>
            </a:r>
            <a:r>
              <a:rPr sz="1600" u="sng" dirty="0">
                <a:latin typeface="Times New Roman" panose="02020603050405020304"/>
                <a:ea typeface="Times New Roman" panose="02020603050405020304"/>
              </a:rPr>
              <a:t> «</a:t>
            </a:r>
            <a:r>
              <a:rPr sz="1600" u="sng" dirty="0" err="1">
                <a:latin typeface="Times New Roman" panose="02020603050405020304"/>
                <a:ea typeface="Times New Roman" panose="02020603050405020304"/>
              </a:rPr>
              <a:t>учитель</a:t>
            </a:r>
            <a:r>
              <a:rPr sz="1600" u="sng" dirty="0">
                <a:latin typeface="Times New Roman" panose="02020603050405020304"/>
                <a:ea typeface="Times New Roman" panose="02020603050405020304"/>
              </a:rPr>
              <a:t> — </a:t>
            </a:r>
            <a:r>
              <a:rPr lang="ru-RU" sz="1600" u="sng" dirty="0">
                <a:latin typeface="Times New Roman" panose="02020603050405020304"/>
                <a:ea typeface="Times New Roman" panose="02020603050405020304"/>
              </a:rPr>
              <a:t>одаренный</a:t>
            </a:r>
            <a:r>
              <a:rPr sz="1600" u="sng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u="sng" dirty="0" err="1">
                <a:latin typeface="Times New Roman" panose="02020603050405020304"/>
                <a:ea typeface="Times New Roman" panose="02020603050405020304"/>
              </a:rPr>
              <a:t>ученик</a:t>
            </a:r>
            <a:r>
              <a:rPr sz="1600" u="sng" dirty="0">
                <a:latin typeface="Times New Roman" panose="02020603050405020304"/>
                <a:ea typeface="Times New Roman" panose="02020603050405020304"/>
              </a:rPr>
              <a:t>»</a:t>
            </a:r>
          </a:p>
          <a:p>
            <a:pPr defTabSz="266700"/>
            <a:r>
              <a:rPr sz="1600" dirty="0" err="1">
                <a:latin typeface="Times New Roman" panose="02020603050405020304"/>
                <a:ea typeface="Times New Roman" panose="02020603050405020304"/>
              </a:rPr>
              <a:t>Ожидаемые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результаты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работы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наставнической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пары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: </a:t>
            </a:r>
          </a:p>
          <a:p>
            <a:pPr defTabSz="266700"/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-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определение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познавательных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интересов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обучающегося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формирование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индивидуальной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образовательной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траектории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вовлечение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наставляемого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в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проектную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и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исследовательскую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деятельность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;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повышение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образовательных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результатов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наставляемого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, в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том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числе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в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конкурсном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олимпиадном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движениях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.</a:t>
            </a:r>
          </a:p>
          <a:p>
            <a:pPr defTabSz="266700"/>
            <a:r>
              <a:rPr sz="1600" u="sng" dirty="0" err="1">
                <a:latin typeface="Times New Roman" panose="02020603050405020304"/>
                <a:ea typeface="Times New Roman" panose="02020603050405020304"/>
                <a:sym typeface="+mn-ea"/>
              </a:rPr>
              <a:t>Форма</a:t>
            </a:r>
            <a:r>
              <a:rPr sz="1600" u="sng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u="sng" dirty="0" err="1">
                <a:latin typeface="Times New Roman" panose="02020603050405020304"/>
                <a:ea typeface="Times New Roman" panose="02020603050405020304"/>
                <a:sym typeface="+mn-ea"/>
              </a:rPr>
              <a:t>наставничества</a:t>
            </a:r>
            <a:r>
              <a:rPr sz="1600" u="sng" dirty="0">
                <a:latin typeface="Times New Roman" panose="02020603050405020304"/>
                <a:ea typeface="Times New Roman" panose="02020603050405020304"/>
                <a:sym typeface="+mn-ea"/>
              </a:rPr>
              <a:t> «</a:t>
            </a:r>
            <a:r>
              <a:rPr sz="1600" u="sng" dirty="0" err="1">
                <a:latin typeface="Times New Roman" panose="02020603050405020304"/>
                <a:ea typeface="Times New Roman" panose="02020603050405020304"/>
                <a:sym typeface="+mn-ea"/>
              </a:rPr>
              <a:t>учитель</a:t>
            </a:r>
            <a:r>
              <a:rPr sz="1600" u="sng" dirty="0">
                <a:latin typeface="Times New Roman" panose="02020603050405020304"/>
                <a:ea typeface="Times New Roman" panose="02020603050405020304"/>
                <a:sym typeface="+mn-ea"/>
              </a:rPr>
              <a:t> — </a:t>
            </a:r>
            <a:r>
              <a:rPr lang="ru-RU" sz="1600" u="sng" dirty="0" err="1">
                <a:latin typeface="Times New Roman" panose="02020603050405020304"/>
                <a:ea typeface="Times New Roman" panose="02020603050405020304"/>
                <a:sym typeface="+mn-ea"/>
              </a:rPr>
              <a:t>низкомотивированный</a:t>
            </a:r>
            <a:r>
              <a:rPr sz="1600" u="sng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600" u="sng" dirty="0" err="1">
                <a:latin typeface="Times New Roman" panose="02020603050405020304"/>
                <a:ea typeface="Times New Roman" panose="02020603050405020304"/>
                <a:sym typeface="+mn-ea"/>
              </a:rPr>
              <a:t>ученик</a:t>
            </a:r>
            <a:r>
              <a:rPr sz="1600" u="sng" dirty="0">
                <a:latin typeface="Times New Roman" panose="02020603050405020304"/>
                <a:ea typeface="Times New Roman" panose="02020603050405020304"/>
                <a:sym typeface="+mn-ea"/>
              </a:rPr>
              <a:t>»</a:t>
            </a:r>
            <a:endParaRPr sz="1600" u="sng" dirty="0"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-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оказание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социально-педагогической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помощи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и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поддержки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обучающимся</a:t>
            </a:r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.</a:t>
            </a:r>
            <a:endParaRPr sz="1600" dirty="0"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 u="sng" dirty="0" err="1">
                <a:latin typeface="Times New Roman" panose="02020603050405020304"/>
                <a:ea typeface="Times New Roman" panose="02020603050405020304"/>
              </a:rPr>
              <a:t>Форма</a:t>
            </a:r>
            <a:r>
              <a:rPr sz="1600" u="sng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u="sng" dirty="0" err="1">
                <a:latin typeface="Times New Roman" panose="02020603050405020304"/>
                <a:ea typeface="Times New Roman" panose="02020603050405020304"/>
              </a:rPr>
              <a:t>наставничества</a:t>
            </a:r>
            <a:r>
              <a:rPr sz="1600" u="sng" dirty="0">
                <a:latin typeface="Times New Roman" panose="02020603050405020304"/>
                <a:ea typeface="Times New Roman" panose="02020603050405020304"/>
              </a:rPr>
              <a:t> «</a:t>
            </a:r>
            <a:r>
              <a:rPr sz="1600" u="sng" dirty="0" err="1">
                <a:latin typeface="Times New Roman" panose="02020603050405020304"/>
                <a:ea typeface="Times New Roman" panose="02020603050405020304"/>
              </a:rPr>
              <a:t>учитель</a:t>
            </a:r>
            <a:r>
              <a:rPr sz="1600" u="sng" dirty="0">
                <a:latin typeface="Times New Roman" panose="02020603050405020304"/>
                <a:ea typeface="Times New Roman" panose="02020603050405020304"/>
              </a:rPr>
              <a:t> — </a:t>
            </a:r>
            <a:r>
              <a:rPr sz="1600" u="sng" dirty="0" err="1">
                <a:latin typeface="Times New Roman" panose="02020603050405020304"/>
                <a:ea typeface="Times New Roman" panose="02020603050405020304"/>
              </a:rPr>
              <a:t>ученик</a:t>
            </a:r>
            <a:r>
              <a:rPr sz="1600" u="sng" dirty="0">
                <a:latin typeface="Times New Roman" panose="02020603050405020304"/>
                <a:ea typeface="Times New Roman" panose="02020603050405020304"/>
              </a:rPr>
              <a:t> с ОВЗ»</a:t>
            </a:r>
            <a:endParaRPr sz="1600" dirty="0"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 dirty="0" err="1" smtClean="0">
                <a:latin typeface="Times New Roman" panose="02020603050405020304"/>
                <a:ea typeface="Times New Roman" panose="02020603050405020304"/>
              </a:rPr>
              <a:t>Ожидаемые</a:t>
            </a:r>
            <a:r>
              <a:rPr sz="16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результаты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работы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наставнической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пары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: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развитие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у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наставляемых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компетенций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необходимых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для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социализации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в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их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ближайшем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окружении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образовательном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пространстве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;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сокращение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сроков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адаптации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и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повышение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уровня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комфорта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процесса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адаптации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наставляемого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в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образовательной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dirty="0" err="1">
                <a:latin typeface="Times New Roman" panose="02020603050405020304"/>
                <a:ea typeface="Times New Roman" panose="02020603050405020304"/>
              </a:rPr>
              <a:t>организации</a:t>
            </a:r>
            <a:r>
              <a:rPr sz="1600" dirty="0">
                <a:latin typeface="Times New Roman" panose="02020603050405020304"/>
                <a:ea typeface="Times New Roman" panose="02020603050405020304"/>
              </a:rPr>
              <a:t>.</a:t>
            </a:r>
          </a:p>
          <a:p>
            <a:pPr defTabSz="266700"/>
            <a:endParaRPr sz="1600" dirty="0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Phenomena" panose="020B0604020202020204" charset="-52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317263" y="-432761"/>
            <a:ext cx="8243817" cy="1432187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ru-RU" sz="3200" b="1" kern="0" spc="39" dirty="0" smtClean="0">
                <a:solidFill>
                  <a:prstClr val="white"/>
                </a:solidFill>
                <a:latin typeface="Phenomena" panose="020B0604020202020204" charset="-52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Краткое </a:t>
            </a:r>
            <a:r>
              <a:rPr lang="ru-RU" sz="3200" b="1" kern="0" spc="39" dirty="0">
                <a:solidFill>
                  <a:prstClr val="white"/>
                </a:solidFill>
                <a:latin typeface="Phenomena" panose="020B0604020202020204" charset="-52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описание наиболее яркого и показательного примера из опыта реализации практики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69431" y="6316602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  <a:latin typeface="Phenomena" panose="020B0604020202020204" charset="-52"/>
              </a:rPr>
              <a:t>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3681" y="1176866"/>
          <a:ext cx="11558103" cy="5477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8103"/>
              </a:tblGrid>
              <a:tr h="3651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1127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Calibri" panose="020F0502020204030204"/>
                        </a:rPr>
                        <a:t>Пример: в направлении: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работа с семьей обучающегося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 Вовлечение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в проектную деятельность: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Calibri" panose="020F0502020204030204"/>
                        </a:rPr>
                        <a:t>Педагог-наставник Глушкова Д.В.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совместно с социальными партнерами Дом культуры «Лозовый» и рестораном «Дружба» провели занимательное мероприятие для ребят и их родителей, которое стало событием для семей города. Этот формат позволил решить важные задачи – организовать культурное мероприятие для многодетных, семей в трудной жизненной ситуацией, семей участников СВО, удалось привлечь внимание администрации города, руководителей предприятий, бизнеса, средств массовой информации к проблемам духовно-нравственного, патриотического воспитания молодежи. Они постарались сделать этот день незабываемым для участников. Семейный просмотр фильма о дружбе «Тайна темной комнаты», интеллектуальная викторина о кино, призы от спонсоров стали замечательной воспитательной возможностью для ребят и их родителей не просто провести время вместе, но и стать ближе, учиться взаимодействовать, понимать друг друга..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Ссылка: </a:t>
                      </a:r>
                      <a:r>
                        <a:rPr lang="ru-RU" altLang="en-US" sz="1400" dirty="0">
                          <a:sym typeface="+mn-ea"/>
                        </a:rPr>
                        <a:t>https://pkiro.ru/2024/09/02/molodye-pedagogi-navigatory-detstva/</a:t>
                      </a:r>
                      <a:endParaRPr lang="ru-RU" altLang="en-US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Номер слайда 1"/>
          <p:cNvSpPr txBox="1"/>
          <p:nvPr/>
        </p:nvSpPr>
        <p:spPr>
          <a:xfrm>
            <a:off x="9321831" y="64690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Phenomena" panose="020B0604020202020204" charset="-52"/>
              </a:rPr>
              <a:t>7</a:t>
            </a:r>
            <a:endParaRPr lang="ru-RU" dirty="0">
              <a:solidFill>
                <a:prstClr val="black">
                  <a:tint val="75000"/>
                </a:prstClr>
              </a:solidFill>
              <a:latin typeface="Phenomena" panose="020B0604020202020204" charset="-52"/>
            </a:endParaRPr>
          </a:p>
        </p:txBody>
      </p:sp>
      <p:pic>
        <p:nvPicPr>
          <p:cNvPr id="4" name="Изображение 3" descr="photo_2024-10-10_05-22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517265"/>
            <a:ext cx="6547485" cy="295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0" y="-456615"/>
            <a:ext cx="9804747" cy="1432187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ru-RU" sz="3200" b="1" kern="0" spc="39" dirty="0" smtClean="0">
                <a:solidFill>
                  <a:schemeClr val="bg1"/>
                </a:solidFill>
                <a:latin typeface="Phenomena" panose="020B0604020202020204" charset="-52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Описание </a:t>
            </a: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критериев результативности (количественные и качественные показатели) в корреляции со SMART-целями</a:t>
            </a:r>
          </a:p>
        </p:txBody>
      </p:sp>
      <p:sp>
        <p:nvSpPr>
          <p:cNvPr id="16" name="Google Shape;93;p1"/>
          <p:cNvSpPr/>
          <p:nvPr/>
        </p:nvSpPr>
        <p:spPr>
          <a:xfrm>
            <a:off x="6959600" y="1781175"/>
            <a:ext cx="5107940" cy="4103370"/>
          </a:xfrm>
          <a:prstGeom prst="rect">
            <a:avLst/>
          </a:prstGeom>
          <a:ln w="9525">
            <a:solidFill>
              <a:srgbClr val="27316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1600" b="1" dirty="0" smtClean="0">
                <a:solidFill>
                  <a:srgbClr val="E4631C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Качественные показатели</a:t>
            </a:r>
            <a:r>
              <a:rPr lang="ru-RU" sz="1600" dirty="0">
                <a:solidFill>
                  <a:schemeClr val="tx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	</a:t>
            </a:r>
          </a:p>
          <a:p>
            <a:pPr lvl="1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чувства положительного отношения к учёбе, учебному заведению;</a:t>
            </a:r>
          </a:p>
          <a:p>
            <a:pPr lvl="1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психоэмоционального фона внутри класса и образовательной организации;</a:t>
            </a:r>
          </a:p>
          <a:p>
            <a:pPr lvl="1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удовлетворение потребности в принятии, эмоциональных контактах, проявлении дружбы;</a:t>
            </a:r>
          </a:p>
          <a:p>
            <a:pPr lvl="1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положительной мотивации и стремления к развитию и реализации потенциала посредством личного примера наставника, поддержки, предоставления новых возможностей;</a:t>
            </a:r>
          </a:p>
          <a:p>
            <a:pPr lvl="1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практическая реализация концепции построения индивидуальных образовательных траекторий;</a:t>
            </a:r>
          </a:p>
          <a:p>
            <a:pPr lvl="1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sym typeface="+mn-ea"/>
              </a:rPr>
              <a:t>-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повышение успеваемости, самостоятельности  обучающихся.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93;p1"/>
          <p:cNvSpPr/>
          <p:nvPr/>
        </p:nvSpPr>
        <p:spPr>
          <a:xfrm>
            <a:off x="247015" y="1781175"/>
            <a:ext cx="6487795" cy="4103370"/>
          </a:xfrm>
          <a:prstGeom prst="rect">
            <a:avLst/>
          </a:prstGeom>
          <a:ln w="9525">
            <a:solidFill>
              <a:srgbClr val="27316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19050" lvl="1">
              <a:lnSpc>
                <a:spcPct val="80000"/>
              </a:lnSpc>
              <a:spcBef>
                <a:spcPts val="85"/>
              </a:spcBef>
              <a:buClr>
                <a:srgbClr val="2E75B5"/>
              </a:buClr>
              <a:buSzPts val="900"/>
            </a:pPr>
            <a:r>
              <a:rPr lang="ru-RU" sz="1600" b="1" dirty="0" smtClean="0">
                <a:solidFill>
                  <a:srgbClr val="E4631C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Количественные показатели</a:t>
            </a:r>
            <a:endParaRPr lang="ru-RU" sz="1600" b="1" dirty="0" smtClean="0">
              <a:solidFill>
                <a:srgbClr val="E463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lvl="1" indent="-285750">
              <a:lnSpc>
                <a:spcPct val="80000"/>
              </a:lnSpc>
              <a:spcBef>
                <a:spcPts val="85"/>
              </a:spcBef>
              <a:buClr>
                <a:srgbClr val="2E75B5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Количественные результаты:</a:t>
            </a:r>
          </a:p>
          <a:p>
            <a:pPr marL="304800" lvl="1" indent="-285750">
              <a:lnSpc>
                <a:spcPct val="80000"/>
              </a:lnSpc>
              <a:spcBef>
                <a:spcPts val="85"/>
              </a:spcBef>
              <a:buClr>
                <a:srgbClr val="2E75B5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количество низкомотивированных учащихся – 1 человек;</a:t>
            </a:r>
          </a:p>
          <a:p>
            <a:pPr marL="304800" lvl="1" indent="-285750">
              <a:lnSpc>
                <a:spcPct val="80000"/>
              </a:lnSpc>
              <a:spcBef>
                <a:spcPts val="85"/>
              </a:spcBef>
              <a:buClr>
                <a:srgbClr val="2E75B5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количество неуспевающих учащихся – 1 человек;</a:t>
            </a:r>
          </a:p>
          <a:p>
            <a:pPr marL="304800" lvl="1" indent="-285750">
              <a:lnSpc>
                <a:spcPct val="80000"/>
              </a:lnSpc>
              <a:spcBef>
                <a:spcPts val="85"/>
              </a:spcBef>
              <a:buClr>
                <a:srgbClr val="2E75B5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количество одарённых учащихся – 5 человек;</a:t>
            </a:r>
          </a:p>
          <a:p>
            <a:pPr marL="304800" lvl="1" indent="-285750">
              <a:lnSpc>
                <a:spcPct val="80000"/>
              </a:lnSpc>
              <a:spcBef>
                <a:spcPts val="85"/>
              </a:spcBef>
              <a:buClr>
                <a:srgbClr val="2E75B5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количество мероприятий по наставничеству - 10;</a:t>
            </a:r>
          </a:p>
          <a:p>
            <a:pPr marL="304800" lvl="1" indent="-285750">
              <a:lnSpc>
                <a:spcPct val="80000"/>
              </a:lnSpc>
              <a:spcBef>
                <a:spcPts val="85"/>
              </a:spcBef>
              <a:buClr>
                <a:srgbClr val="2E75B5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количество обучающихся на «4» и «5» - 3 человека;</a:t>
            </a:r>
          </a:p>
          <a:p>
            <a:pPr marL="304800" lvl="1" indent="-285750">
              <a:lnSpc>
                <a:spcPct val="80000"/>
              </a:lnSpc>
              <a:spcBef>
                <a:spcPts val="85"/>
              </a:spcBef>
              <a:buClr>
                <a:srgbClr val="2E75B5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количество обучающихся, прошедших профориентационные мероприятия – 10;</a:t>
            </a:r>
          </a:p>
          <a:p>
            <a:pPr marL="304800" lvl="1" indent="-285750">
              <a:lnSpc>
                <a:spcPct val="80000"/>
              </a:lnSpc>
              <a:spcBef>
                <a:spcPts val="85"/>
              </a:spcBef>
              <a:buClr>
                <a:srgbClr val="2E75B5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-повышение успеваемости и улучшение психоэмоционального фона внутри класса и образовательной организации 20%; </a:t>
            </a:r>
          </a:p>
          <a:p>
            <a:pPr marL="304800" lvl="1" indent="-285750">
              <a:lnSpc>
                <a:spcPct val="80000"/>
              </a:lnSpc>
              <a:spcBef>
                <a:spcPts val="85"/>
              </a:spcBef>
              <a:buClr>
                <a:srgbClr val="2E75B5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-численный рост посещаемости творческих кружков, объединений, спортивных секций на 20%; </a:t>
            </a:r>
          </a:p>
          <a:p>
            <a:pPr marL="304800" lvl="1" indent="-285750">
              <a:lnSpc>
                <a:spcPct val="80000"/>
              </a:lnSpc>
              <a:spcBef>
                <a:spcPts val="85"/>
              </a:spcBef>
              <a:buClr>
                <a:srgbClr val="2E75B5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-количественный и качественный рост успешно реализованных образовательных и творческих проектов 3; </a:t>
            </a:r>
          </a:p>
          <a:p>
            <a:pPr marL="304800" lvl="1" indent="-285750">
              <a:lnSpc>
                <a:spcPct val="80000"/>
              </a:lnSpc>
              <a:spcBef>
                <a:spcPts val="85"/>
              </a:spcBef>
              <a:buClr>
                <a:srgbClr val="2E75B5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-снижение числа жалоб от родителей и педагогов, связанных с социальной незащищенностью и конфликтами внутри коллектива обучающихся на 50%</a:t>
            </a:r>
          </a:p>
          <a:p>
            <a:pPr marL="304800" lvl="1" indent="-285750">
              <a:lnSpc>
                <a:spcPct val="80000"/>
              </a:lnSpc>
              <a:spcBef>
                <a:spcPts val="85"/>
              </a:spcBef>
              <a:buClr>
                <a:srgbClr val="2E75B5"/>
              </a:buClr>
              <a:buSzPts val="900"/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04800" lvl="1" indent="-285750">
              <a:lnSpc>
                <a:spcPct val="80000"/>
              </a:lnSpc>
              <a:spcBef>
                <a:spcPts val="85"/>
              </a:spcBef>
              <a:buClr>
                <a:srgbClr val="2E75B5"/>
              </a:buClr>
              <a:buSzPts val="900"/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24111" y="6372255"/>
            <a:ext cx="27432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Phenomena" panose="020B0604020202020204" charset="-52"/>
              </a:rPr>
              <a:t>10</a:t>
            </a:r>
            <a:endParaRPr lang="ru-RU" dirty="0">
              <a:solidFill>
                <a:prstClr val="black">
                  <a:tint val="75000"/>
                </a:prstClr>
              </a:solidFill>
              <a:latin typeface="Phenomena" panose="020B0604020202020204" charset="-52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1039" y="6131836"/>
            <a:ext cx="1046565" cy="68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0" y="-450073"/>
            <a:ext cx="10946520" cy="1432187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Дополнительные материалы (приложения), а также подборка фотографий (не более 10) для включения их в фотогалерею сообщества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7695" y="5645785"/>
            <a:ext cx="9572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24111" y="6372255"/>
            <a:ext cx="27432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Phenomena" panose="020B0604020202020204" charset="-52"/>
              </a:rPr>
              <a:t>11</a:t>
            </a:r>
            <a:endParaRPr lang="ru-RU" dirty="0">
              <a:solidFill>
                <a:prstClr val="black">
                  <a:tint val="75000"/>
                </a:prstClr>
              </a:solidFill>
              <a:latin typeface="Phenomena" panose="020B0604020202020204" charset="-52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0" y="117665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/>
              <a:t>https://t.me/school24pgo/1795</a:t>
            </a:r>
          </a:p>
        </p:txBody>
      </p:sp>
      <p:pic>
        <p:nvPicPr>
          <p:cNvPr id="5" name="Изображение 4" descr="photo_2024-11-02_12-58-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" y="1544955"/>
            <a:ext cx="3646805" cy="4862195"/>
          </a:xfrm>
          <a:prstGeom prst="rect">
            <a:avLst/>
          </a:prstGeom>
        </p:spPr>
      </p:pic>
      <p:pic>
        <p:nvPicPr>
          <p:cNvPr id="6" name="Изображение 5" descr="photo_2024-11-02_12-57-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395" y="1544955"/>
            <a:ext cx="3693795" cy="4925695"/>
          </a:xfrm>
          <a:prstGeom prst="rect">
            <a:avLst/>
          </a:prstGeom>
        </p:spPr>
      </p:pic>
      <p:pic>
        <p:nvPicPr>
          <p:cNvPr id="7" name="Изображение 6" descr="photo_2024-11-02_12-58-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45" y="1544955"/>
            <a:ext cx="3726815" cy="4970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65" y="236220"/>
            <a:ext cx="11727815" cy="13258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Чумаш Эвелина Анатольевна, Буркина Александра Денисовна,</a:t>
            </a:r>
            <a:r>
              <a:rPr lang="ru-R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Кулькова</a:t>
            </a:r>
            <a:r>
              <a:rPr lang="ru-R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Виолетта</a:t>
            </a:r>
            <a:r>
              <a:rPr lang="ru-R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Работа со сверстниками, одноклассниками</a:t>
            </a:r>
            <a:endParaRPr lang="ru-RU" altLang="en-US" sz="28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dirty="0"/>
              <a:t>#</a:t>
            </a:r>
            <a:r>
              <a:rPr lang="ru-RU" altLang="en-US" dirty="0" err="1"/>
              <a:t>помняоподвигеНД</a:t>
            </a:r>
            <a:endParaRPr lang="ru-RU" altLang="en-US" dirty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Изображение 4" descr="photo_2024-09-03_03-59-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1825625"/>
            <a:ext cx="6604000" cy="4953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3*164"/>
  <p:tag name="TABLE_ENDDRAG_RECT" val="25*91*903*164"/>
</p:tagLst>
</file>

<file path=ppt/theme/theme1.xml><?xml version="1.0" encoding="utf-8"?>
<a:theme xmlns:a="http://schemas.openxmlformats.org/drawingml/2006/main" name="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989</Words>
  <Application>Microsoft Office PowerPoint</Application>
  <PresentationFormat>Произвольный</PresentationFormat>
  <Paragraphs>109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Чумаш Эвелина Анатольевна, Буркина Александра Денисовна, Кулькова Виолетта  Работа со сверстниками, одноклассниками</vt:lpstr>
      <vt:lpstr>15.09.24 в г. Фокино состоялся Межмуниципальный конкурс балетмейстерских работ и учащиаяся Кулькова Виолетта Игоревна 6 А класса МБОУ "СОШ 24" ПГО с эстрадным танцем: получила Диплом Гран- ПРИ в возрастной категории 10-13 лет. </vt:lpstr>
      <vt:lpstr>Чумаш Эвелина Анатольевна входящая в состав волонтерского движения "Тимуровцы" МБОУ "СОШ 24" ПГО постаралась уделить внимание, принести частичку добра, тепла и  заботы  нуждающимся пожилым людям. </vt:lpstr>
      <vt:lpstr>Чувалов Святослав Евгеньевич, Быкова Лилия Романовна  на День воссоединения ДНР, ЛНР, Запорожской области  и Херсонской области с РФ. Приняли участие во Всероссийской акции «Единство в наших руках». 6 "А" класс на фоне  мемориала памяти Сергея Симоненко, участника чеченских событий  #рукакрукеНД</vt:lpstr>
      <vt:lpstr>19 октября Буркина Александра Денисовна, ученица 6а класса заняла 2 место в фестивале " Осенний Чандалаз"</vt:lpstr>
      <vt:lpstr>Чувалов Святослав Евгеньевич, Быкова Лилия Романовна; Нечепурук Тимофей Сергеевич приняли участие в благотворительной акции "Дай лапу, друг" #ДайлапудругНД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OVR</dc:creator>
  <cp:lastModifiedBy>User</cp:lastModifiedBy>
  <cp:revision>63</cp:revision>
  <dcterms:created xsi:type="dcterms:W3CDTF">2024-11-02T06:15:00Z</dcterms:created>
  <dcterms:modified xsi:type="dcterms:W3CDTF">2024-11-02T12:35:18Z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0362C28DD7B148E09AD942D08FAC0F65_12</vt:lpwstr>
  </property>
  <property fmtid="{D5CDD505-2E9C-101B-9397-08002B2CF9AE}" pid="3" name="KSOProductBuildVer">
    <vt:lpwstr>1049-12.2.0.18607</vt:lpwstr>
  </property>
</Properties>
</file>